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8"/>
  </p:notesMasterIdLst>
  <p:sldIdLst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Inter" charset="0"/>
      <p:regular r:id="rId9"/>
      <p:bold r:id="rId10"/>
    </p:embeddedFont>
    <p:embeddedFont>
      <p:font typeface="Calibri" pitchFamily="34" charset="0"/>
      <p:regular r:id="rId11"/>
      <p:bold r:id="rId12"/>
      <p:italic r:id="rId13"/>
      <p:boldItalic r:id="rId14"/>
    </p:embeddedFont>
    <p:embeddedFont>
      <p:font typeface="Inter SemiBold" charset="0"/>
      <p:regular r:id="rId15"/>
      <p:bold r:id="rId16"/>
    </p:embeddedFont>
    <p:embeddedFont>
      <p:font typeface="Bookman Old Style" pitchFamily="18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-80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16b7429c2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" name="Google Shape;74;g216b7429c2c_0_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g216b7429c2c_0_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1</a:t>
            </a:fld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4043d2dc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214043d2dcc_0_5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g214043d2dcc_0_5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2</a:t>
            </a:fld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14043d2dc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g214043d2dcc_0_7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214043d2dcc_0_7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3</a:t>
            </a:fld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4043d2dc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214043d2dcc_0_1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214043d2dcc_0_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4</a:t>
            </a:fld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6b7429c2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" name="Google Shape;132;g216b7429c2c_0_2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216b7429c2c_0_2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5</a:t>
            </a:fld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28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100"/>
            </a:lvl1pPr>
            <a:lvl2pPr marL="0" lvl="1" indent="0" algn="r" rtl="0">
              <a:spcBef>
                <a:spcPts val="0"/>
              </a:spcBef>
              <a:buNone/>
              <a:defRPr sz="1100"/>
            </a:lvl2pPr>
            <a:lvl3pPr marL="0" lvl="2" indent="0" algn="r" rtl="0">
              <a:spcBef>
                <a:spcPts val="0"/>
              </a:spcBef>
              <a:buNone/>
              <a:defRPr sz="1100"/>
            </a:lvl3pPr>
            <a:lvl4pPr marL="0" lvl="3" indent="0" algn="r" rtl="0">
              <a:spcBef>
                <a:spcPts val="0"/>
              </a:spcBef>
              <a:buNone/>
              <a:defRPr sz="1100"/>
            </a:lvl4pPr>
            <a:lvl5pPr marL="0" lvl="4" indent="0" algn="r" rtl="0">
              <a:spcBef>
                <a:spcPts val="0"/>
              </a:spcBef>
              <a:buNone/>
              <a:defRPr sz="1100"/>
            </a:lvl5pPr>
            <a:lvl6pPr marL="0" lvl="5" indent="0" algn="r" rtl="0">
              <a:spcBef>
                <a:spcPts val="0"/>
              </a:spcBef>
              <a:buNone/>
              <a:defRPr sz="1100"/>
            </a:lvl6pPr>
            <a:lvl7pPr marL="0" lvl="6" indent="0" algn="r" rtl="0">
              <a:spcBef>
                <a:spcPts val="0"/>
              </a:spcBef>
              <a:buNone/>
              <a:defRPr sz="1100"/>
            </a:lvl7pPr>
            <a:lvl8pPr marL="0" lvl="7" indent="0" algn="r" rtl="0">
              <a:spcBef>
                <a:spcPts val="0"/>
              </a:spcBef>
              <a:buNone/>
              <a:defRPr sz="1100"/>
            </a:lvl8pPr>
            <a:lvl9pPr marL="0" lvl="8" indent="0" algn="r" rtl="0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  <p:sp>
        <p:nvSpPr>
          <p:cNvPr id="58" name="Google Shape;58;p15"/>
          <p:cNvSpPr/>
          <p:nvPr/>
        </p:nvSpPr>
        <p:spPr>
          <a:xfrm>
            <a:off x="7870825" y="2"/>
            <a:ext cx="638475" cy="268873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5"/>
          <p:cNvSpPr/>
          <p:nvPr/>
        </p:nvSpPr>
        <p:spPr>
          <a:xfrm flipH="1">
            <a:off x="92652" y="4288429"/>
            <a:ext cx="1328707" cy="855071"/>
          </a:xfrm>
          <a:custGeom>
            <a:avLst/>
            <a:gdLst/>
            <a:ahLst/>
            <a:cxnLst/>
            <a:rect l="l" t="t" r="r" b="b"/>
            <a:pathLst>
              <a:path w="1771609" h="1140095" extrusionOk="0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028" y="0"/>
            <a:ext cx="38458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563" y="1025588"/>
            <a:ext cx="2838450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3367" y="711640"/>
            <a:ext cx="1447473" cy="26666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/>
          <p:nvPr/>
        </p:nvSpPr>
        <p:spPr>
          <a:xfrm>
            <a:off x="1334144" y="674956"/>
            <a:ext cx="1071600" cy="2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de-DE" sz="900" dirty="0" smtClean="0">
                <a:solidFill>
                  <a:srgbClr val="FFFFFF"/>
                </a:solidFill>
                <a:latin typeface="Inter"/>
                <a:ea typeface="Inter"/>
                <a:cs typeface="Calibri"/>
                <a:sym typeface="Inter"/>
              </a:rPr>
              <a:t>Dmytro Shiper</a:t>
            </a: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3859137" y="1007481"/>
            <a:ext cx="4833000" cy="3056100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7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4379461" y="1252403"/>
            <a:ext cx="3805200" cy="161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1" i="0" u="none" strike="noStrike" cap="none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Tel-Ran student | Back-End Developer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 dirty="0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228600" marR="0" lvl="0" indent="-1841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100"/>
              <a:buFont typeface="Arial"/>
              <a:buChar char="•"/>
            </a:pPr>
            <a:r>
              <a:rPr lang="de-DE" sz="1100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Ukraine, Odessa</a:t>
            </a:r>
            <a:endParaRPr lang="ru-RU" sz="1100" dirty="0" smtClean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28600" marR="0" lvl="0" indent="-1841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100"/>
              <a:buFont typeface="Arial"/>
              <a:buChar char="•"/>
            </a:pPr>
            <a:r>
              <a:rPr lang="de-DE" sz="1100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Flexible schedule, constructive mindset</a:t>
            </a:r>
            <a:endParaRPr sz="11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28600" marR="0" lvl="0" indent="-1841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100"/>
              <a:buFont typeface="Arial"/>
              <a:buChar char="•"/>
            </a:pPr>
            <a:r>
              <a:rPr lang="de-DE" sz="1100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5 years Python learning and practicing, 6 month of professional experience</a:t>
            </a:r>
            <a:endParaRPr lang="ru-RU" sz="1100" dirty="0" smtClean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28600" marR="0" lvl="0" indent="-1841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100"/>
              <a:buFont typeface="Arial"/>
              <a:buChar char="•"/>
            </a:pPr>
            <a:r>
              <a:rPr lang="de-DE" sz="1100" b="0" i="0" u="none" strike="noStrike" cap="none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I like to coding</a:t>
            </a:r>
            <a:r>
              <a:rPr lang="de-DE" sz="1100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/</a:t>
            </a:r>
            <a:r>
              <a:rPr lang="de-DE" sz="1100" b="0" i="0" u="none" strike="noStrike" cap="none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typing and work</a:t>
            </a:r>
            <a:r>
              <a:rPr lang="de-DE" sz="1100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 with mind</a:t>
            </a:r>
            <a:endParaRPr sz="1100" b="0" i="0" u="none" strike="noStrike" cap="none" dirty="0" smtClean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11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5" name="Google Shape;85;p17"/>
          <p:cNvGrpSpPr/>
          <p:nvPr/>
        </p:nvGrpSpPr>
        <p:grpSpPr>
          <a:xfrm>
            <a:off x="6691726" y="3347563"/>
            <a:ext cx="2453598" cy="1796682"/>
            <a:chOff x="12341323" y="5932463"/>
            <a:chExt cx="5946676" cy="4354538"/>
          </a:xfrm>
        </p:grpSpPr>
        <p:pic>
          <p:nvPicPr>
            <p:cNvPr id="86" name="Google Shape;86;p17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7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7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7"/>
            <p:cNvSpPr/>
            <p:nvPr/>
          </p:nvSpPr>
          <p:spPr>
            <a:xfrm rot="44789">
              <a:off x="15363783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7"/>
            <p:cNvSpPr/>
            <p:nvPr/>
          </p:nvSpPr>
          <p:spPr>
            <a:xfrm rot="44789">
              <a:off x="14906583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3" name="Google Shape;93;p17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Picture 3" descr="C:\Users\ADMIN\Pictures\avatars\89_FOUNDAMENTAL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65958" y="1495175"/>
            <a:ext cx="2432011" cy="24320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0" name="Google Shape;80;p17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1809750"/>
            <a:ext cx="1922238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875402" y="867392"/>
            <a:ext cx="6745800" cy="3802500"/>
          </a:xfrm>
          <a:prstGeom prst="roundRect">
            <a:avLst>
              <a:gd name="adj" fmla="val 3588"/>
            </a:avLst>
          </a:prstGeom>
          <a:solidFill>
            <a:srgbClr val="FFFFFF"/>
          </a:solidFill>
          <a:ln>
            <a:noFill/>
          </a:ln>
          <a:effectLst>
            <a:outerShdw blurRad="723900" dist="38100" dir="2700000" algn="tl" rotWithShape="0">
              <a:srgbClr val="000000">
                <a:alpha val="15690"/>
              </a:srgbClr>
            </a:outerShdw>
          </a:effectLst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 dirty="0" smtClean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Pizzeria and Meal control panel allows users add and edit information about their meal and cafe.</a:t>
            </a:r>
            <a:endParaRPr sz="1500" b="0" i="0" u="none" strike="noStrike" cap="none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1300125" y="1407188"/>
            <a:ext cx="55500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2800" b="1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Project Description</a:t>
            </a:r>
            <a:endParaRPr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1300125" y="2044692"/>
            <a:ext cx="5550000" cy="369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06" name="Google Shape;106;p18"/>
          <p:cNvGrpSpPr/>
          <p:nvPr/>
        </p:nvGrpSpPr>
        <p:grpSpPr>
          <a:xfrm>
            <a:off x="3405560" y="535295"/>
            <a:ext cx="1426310" cy="309814"/>
            <a:chOff x="6556450" y="1060357"/>
            <a:chExt cx="2852620" cy="619628"/>
          </a:xfrm>
        </p:grpSpPr>
        <p:sp>
          <p:nvSpPr>
            <p:cNvPr id="107" name="Google Shape;107;p18"/>
            <p:cNvSpPr/>
            <p:nvPr/>
          </p:nvSpPr>
          <p:spPr>
            <a:xfrm>
              <a:off x="6556450" y="1156485"/>
              <a:ext cx="2839500" cy="523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6569570" y="1060357"/>
              <a:ext cx="28395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99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dirty="0" smtClean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Pizza-Panel</a:t>
              </a:r>
              <a:endParaRPr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9" name="Google Shape;109;p1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9728" y="1904144"/>
            <a:ext cx="4444272" cy="3239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3375" y="704850"/>
            <a:ext cx="404812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/>
          <p:nvPr/>
        </p:nvSpPr>
        <p:spPr>
          <a:xfrm>
            <a:off x="477000" y="486000"/>
            <a:ext cx="60378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3200" b="1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Work Proces</a:t>
            </a:r>
            <a:endParaRPr sz="3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472525" y="1252100"/>
            <a:ext cx="5059800" cy="3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  <a:buFont typeface="Inter"/>
              <a:buChar char="●"/>
            </a:pPr>
            <a:r>
              <a:rPr lang="de-DE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User login/registration. Pizzeria control system</a:t>
            </a:r>
            <a:endParaRPr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  <a:buFont typeface="Inter"/>
              <a:buChar char="●"/>
            </a:pPr>
            <a:r>
              <a:rPr lang="de-DE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Unit tests, Front-End part and DB part</a:t>
            </a: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  <a:buFont typeface="Inter"/>
              <a:buChar char="●"/>
            </a:pPr>
            <a:r>
              <a:rPr lang="en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Additional experience in database work, Spring framework exploring</a:t>
            </a:r>
            <a:endParaRPr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0446" y="2922888"/>
            <a:ext cx="3390905" cy="249078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/>
          <p:nvPr/>
        </p:nvSpPr>
        <p:spPr>
          <a:xfrm>
            <a:off x="210870" y="178924"/>
            <a:ext cx="2389030" cy="145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3200" b="1" dirty="0" smtClean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Results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de-DE" sz="3200" b="1" dirty="0" smtClean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and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de-DE" sz="3200" b="1" dirty="0" smtClean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Tech-Stack</a:t>
            </a:r>
            <a:endParaRPr lang="en" sz="3200" b="1" i="0" u="none" strike="noStrike" cap="none" dirty="0" smtClean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91662" y="144163"/>
            <a:ext cx="2754842" cy="2414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648596" y="526852"/>
            <a:ext cx="2537874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de-DE" dirty="0" smtClean="0"/>
              <a:t> Java 17</a:t>
            </a:r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 Maven (App-Build)</a:t>
            </a:r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 Spring 3.1.5</a:t>
            </a:r>
          </a:p>
          <a:p>
            <a:pPr>
              <a:buFont typeface="Arial" pitchFamily="34" charset="0"/>
              <a:buChar char="•"/>
            </a:pPr>
            <a:endParaRPr lang="de-DE" dirty="0" smtClean="0"/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 Spring Security (Basic Auth)</a:t>
            </a:r>
          </a:p>
          <a:p>
            <a:pPr>
              <a:buFont typeface="Arial" pitchFamily="34" charset="0"/>
              <a:buChar char="•"/>
            </a:pPr>
            <a:endParaRPr lang="de-DE" dirty="0" smtClean="0"/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 MySQL (Docker)</a:t>
            </a:r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 JPA</a:t>
            </a:r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 Hibernate</a:t>
            </a:r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 Liquidbase (Migration)</a:t>
            </a:r>
          </a:p>
          <a:p>
            <a:pPr>
              <a:buFont typeface="Arial" pitchFamily="34" charset="0"/>
              <a:buChar char="•"/>
            </a:pPr>
            <a:endParaRPr lang="de-DE" dirty="0" smtClean="0"/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 Lombok Plugin</a:t>
            </a:r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 SpringDOC (SwaggerUI)</a:t>
            </a:r>
          </a:p>
          <a:p>
            <a:pPr>
              <a:buFont typeface="Arial" pitchFamily="34" charset="0"/>
              <a:buChar char="•"/>
            </a:pPr>
            <a:r>
              <a:rPr lang="de-DE" smtClean="0"/>
              <a:t> Slf4j </a:t>
            </a:r>
            <a:r>
              <a:rPr lang="de-DE" dirty="0" smtClean="0"/>
              <a:t>(Logging)</a:t>
            </a:r>
          </a:p>
          <a:p>
            <a:pPr>
              <a:buFont typeface="Arial" pitchFamily="34" charset="0"/>
              <a:buChar char="•"/>
            </a:pPr>
            <a:endParaRPr lang="de-DE" dirty="0" smtClean="0"/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 JUnit5 (Unit-Tests)</a:t>
            </a:r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 Jacoco Plugin (Coverage)</a:t>
            </a:r>
          </a:p>
          <a:p>
            <a:pPr>
              <a:buFont typeface="Arial" pitchFamily="34" charset="0"/>
              <a:buChar char="•"/>
            </a:pPr>
            <a:endParaRPr lang="de-DE" dirty="0" smtClean="0"/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 FreeMaker</a:t>
            </a:r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 Jquery 3.6.4</a:t>
            </a:r>
          </a:p>
          <a:p>
            <a:pPr>
              <a:buFont typeface="Arial" pitchFamily="34" charset="0"/>
              <a:buChar char="•"/>
            </a:pPr>
            <a:endParaRPr lang="ru-RU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7663" y="2654486"/>
            <a:ext cx="4519441" cy="2345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/>
          <p:nvPr/>
        </p:nvSpPr>
        <p:spPr>
          <a:xfrm>
            <a:off x="312206" y="188041"/>
            <a:ext cx="8563200" cy="4761900"/>
          </a:xfrm>
          <a:prstGeom prst="roundRect">
            <a:avLst>
              <a:gd name="adj" fmla="val 3588"/>
            </a:avLst>
          </a:prstGeom>
          <a:solidFill>
            <a:schemeClr val="lt1"/>
          </a:solidFill>
          <a:ln>
            <a:noFill/>
          </a:ln>
          <a:effectLst>
            <a:outerShdw blurRad="381000" dist="1270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8" name="Google Shape;138;p2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85111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3263809" y="2019470"/>
            <a:ext cx="2516268" cy="1010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</a:pPr>
            <a:r>
              <a:rPr lang="de-DE" sz="8000" b="1" i="0" u="none" strike="noStrike" cap="none" dirty="0" smtClean="0">
                <a:solidFill>
                  <a:schemeClr val="dk1"/>
                </a:solidFill>
                <a:latin typeface="Bookman Old Style" pitchFamily="18" charset="0"/>
                <a:ea typeface="Calibri"/>
                <a:cs typeface="Calibri"/>
                <a:sym typeface="Calibri"/>
              </a:rPr>
              <a:t>Q&amp;A</a:t>
            </a:r>
            <a:endParaRPr sz="8000" b="1" i="0" u="none" strike="noStrike" cap="none" dirty="0">
              <a:solidFill>
                <a:schemeClr val="dk1"/>
              </a:solidFill>
              <a:latin typeface="Bookman Old Style" pitchFamily="18" charset="0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151</Words>
  <Application>Microsoft Office PowerPoint</Application>
  <PresentationFormat>Экран (16:9)</PresentationFormat>
  <Paragraphs>44</Paragraphs>
  <Slides>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</vt:i4>
      </vt:variant>
    </vt:vector>
  </HeadingPairs>
  <TitlesOfParts>
    <vt:vector size="13" baseType="lpstr">
      <vt:lpstr>Arial</vt:lpstr>
      <vt:lpstr>Inter</vt:lpstr>
      <vt:lpstr>Calibri</vt:lpstr>
      <vt:lpstr>Inter SemiBold</vt:lpstr>
      <vt:lpstr>Bookman Old Style</vt:lpstr>
      <vt:lpstr>Avenir</vt:lpstr>
      <vt:lpstr>Simple Light</vt:lpstr>
      <vt:lpstr>Office Theme</vt:lpstr>
      <vt:lpstr>Слайд 1</vt:lpstr>
      <vt:lpstr>Слайд 2</vt:lpstr>
      <vt:lpstr>Слайд 3</vt:lpstr>
      <vt:lpstr>Слайд 4</vt:lpstr>
      <vt:lpstr>Слайд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cp:lastModifiedBy>ADMIN</cp:lastModifiedBy>
  <cp:revision>20</cp:revision>
  <dcterms:modified xsi:type="dcterms:W3CDTF">2023-12-14T20:57:43Z</dcterms:modified>
</cp:coreProperties>
</file>